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69" r:id="rId5"/>
    <p:sldId id="268" r:id="rId6"/>
    <p:sldId id="266" r:id="rId7"/>
    <p:sldId id="267" r:id="rId8"/>
    <p:sldId id="263" r:id="rId9"/>
    <p:sldId id="270" r:id="rId10"/>
    <p:sldId id="258" r:id="rId11"/>
    <p:sldId id="272" r:id="rId12"/>
    <p:sldId id="271" r:id="rId13"/>
    <p:sldId id="260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D6E0-560D-4A5E-8F28-B4E0FC8D0F7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EDE-DEFC-49D6-9601-27E4497B2F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D6E0-560D-4A5E-8F28-B4E0FC8D0F7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EDE-DEFC-49D6-9601-27E4497B2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D6E0-560D-4A5E-8F28-B4E0FC8D0F7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EDE-DEFC-49D6-9601-27E4497B2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D6E0-560D-4A5E-8F28-B4E0FC8D0F7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EDE-DEFC-49D6-9601-27E4497B2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D6E0-560D-4A5E-8F28-B4E0FC8D0F7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31FBEDE-DEFC-49D6-9601-27E4497B2F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D6E0-560D-4A5E-8F28-B4E0FC8D0F7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EDE-DEFC-49D6-9601-27E4497B2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D6E0-560D-4A5E-8F28-B4E0FC8D0F7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EDE-DEFC-49D6-9601-27E4497B2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D6E0-560D-4A5E-8F28-B4E0FC8D0F7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EDE-DEFC-49D6-9601-27E4497B2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D6E0-560D-4A5E-8F28-B4E0FC8D0F7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EDE-DEFC-49D6-9601-27E4497B2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D6E0-560D-4A5E-8F28-B4E0FC8D0F7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EDE-DEFC-49D6-9601-27E4497B2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D6E0-560D-4A5E-8F28-B4E0FC8D0F7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EDE-DEFC-49D6-9601-27E4497B2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D2D6E0-560D-4A5E-8F28-B4E0FC8D0F7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1FBEDE-DEFC-49D6-9601-27E4497B2F4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JasmineUPC" pitchFamily="18" charset="-34"/>
              </a:rPr>
              <a:t>Растения и животные в верованиях жителей Воронежской области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JasmineUPC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3366" y="4857760"/>
            <a:ext cx="4900634" cy="153831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Автор:  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ученица 8 класса «А»</a:t>
            </a:r>
          </a:p>
          <a:p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МБОУЛ «ВУВК им. А.П. Киселёва» </a:t>
            </a:r>
          </a:p>
          <a:p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Казакова  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Кристина</a:t>
            </a:r>
          </a:p>
          <a:p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Руководитель: Пономарева Е.В.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32656"/>
            <a:ext cx="446449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65px-Betula_pendula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929058" cy="5057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187624" y="5256740"/>
            <a:ext cx="150019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Берёза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228437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Береза - это едва ли не самое распространенное дерево в России, стройное, белое, с  раскидистыми ветвями и шелестящими  на легком ветру листьями. Береза всегда сопутствовала русскому человеку. По одним источникам, само слово «береза» появилось примерно в 7 веке и произошло от глагола «беречь». Во времена язычества у древних славян было божество, которое считалось матерью всех духов, – </a:t>
            </a:r>
            <a:r>
              <a:rPr lang="ru-RU" dirty="0" err="1"/>
              <a:t>Берегиня</a:t>
            </a:r>
            <a:r>
              <a:rPr lang="ru-RU" dirty="0"/>
              <a:t>. </a:t>
            </a:r>
            <a:r>
              <a:rPr lang="ru-RU" dirty="0" err="1"/>
              <a:t>Берегиня</a:t>
            </a:r>
            <a:r>
              <a:rPr lang="ru-RU" dirty="0"/>
              <a:t> была и символом плодородия, и защитницей людей. Славяне представляли ее в образе березы, как раз в это время, скорее всего, и появилось название дерева. По другим источникам, название своё получило дерево по цвету коры. У древних славян существовало слово "</a:t>
            </a:r>
            <a:r>
              <a:rPr lang="ru-RU" dirty="0" err="1"/>
              <a:t>бер</a:t>
            </a:r>
            <a:r>
              <a:rPr lang="ru-RU" dirty="0"/>
              <a:t>", которое означало «светлый, ясный, блестящий, белый». Именно от "</a:t>
            </a:r>
            <a:r>
              <a:rPr lang="ru-RU" dirty="0" err="1"/>
              <a:t>бер</a:t>
            </a:r>
            <a:r>
              <a:rPr lang="ru-RU" dirty="0"/>
              <a:t>" и образовалось сначала "</a:t>
            </a:r>
            <a:r>
              <a:rPr lang="ru-RU" dirty="0" err="1"/>
              <a:t>берза</a:t>
            </a:r>
            <a:r>
              <a:rPr lang="ru-RU" dirty="0"/>
              <a:t>", а потом берёза. Название коры берёзы «береста» связано с тем же корнем.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Народные приметы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5554960" cy="47091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Из березы течет много сока - к дождливому лету. </a:t>
            </a:r>
            <a:endParaRPr lang="ru-RU" dirty="0"/>
          </a:p>
          <a:p>
            <a:r>
              <a:rPr lang="ru-RU" dirty="0"/>
              <a:t>Коли  береза перед ольхой лист распустит, лето будет сухое, если ольха наперед - мокрое. (Считали, что ольха - березе родня.) </a:t>
            </a:r>
            <a:endParaRPr lang="ru-RU" dirty="0"/>
          </a:p>
          <a:p>
            <a:r>
              <a:rPr lang="ru-RU" dirty="0"/>
              <a:t>Коли  на Юрья березовый лист в полушку, то к Успению клади хлеб в кадушку. </a:t>
            </a:r>
            <a:endParaRPr lang="ru-RU" dirty="0"/>
          </a:p>
          <a:p>
            <a:r>
              <a:rPr lang="ru-RU" dirty="0"/>
              <a:t>Когда береза станет распускаться, сей овес. </a:t>
            </a:r>
            <a:endParaRPr lang="ru-RU" dirty="0"/>
          </a:p>
          <a:p>
            <a:r>
              <a:rPr lang="ru-RU" dirty="0"/>
              <a:t>Зазеленеет, покроется клейкими </a:t>
            </a:r>
            <a:r>
              <a:rPr lang="ru-RU" dirty="0" err="1"/>
              <a:t>треугольничками</a:t>
            </a:r>
            <a:r>
              <a:rPr lang="ru-RU" dirty="0"/>
              <a:t>  листьев береза - время раскрываться почкам и на вишне, и на яблоне, и  на груше. А людям пора в огородах картошку </a:t>
            </a:r>
            <a:r>
              <a:rPr lang="ru-RU" dirty="0" smtClean="0"/>
              <a:t>сажать.</a:t>
            </a:r>
            <a:endParaRPr lang="ru-RU" dirty="0"/>
          </a:p>
          <a:p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341186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3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Берёза в пословицах и поговорках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284984"/>
            <a:ext cx="8363272" cy="47091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129" y="2636912"/>
            <a:ext cx="7970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Береза  не угроза - где она стоит, там  и </a:t>
            </a:r>
            <a:r>
              <a:rPr lang="ru-RU" sz="2400" b="1" dirty="0" smtClean="0">
                <a:solidFill>
                  <a:srgbClr val="C00000"/>
                </a:solidFill>
              </a:rPr>
              <a:t>шумит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Бела  береста - да деготь </a:t>
            </a:r>
            <a:r>
              <a:rPr lang="ru-RU" sz="2400" b="1" dirty="0" smtClean="0">
                <a:solidFill>
                  <a:srgbClr val="C00000"/>
                </a:solidFill>
              </a:rPr>
              <a:t>черен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4422303"/>
            <a:ext cx="4184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Для врага  и береза - </a:t>
            </a:r>
            <a:r>
              <a:rPr lang="ru-RU" sz="2400" b="1" dirty="0" smtClean="0">
                <a:solidFill>
                  <a:srgbClr val="C00000"/>
                </a:solidFill>
              </a:rPr>
              <a:t>угроза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3764" y="546177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Зелена, а не луг, бела, а не снег, кудрява, а не </a:t>
            </a:r>
            <a:r>
              <a:rPr lang="ru-RU" sz="2400" b="1" dirty="0" smtClean="0">
                <a:solidFill>
                  <a:srgbClr val="C00000"/>
                </a:solidFill>
              </a:rPr>
              <a:t>голова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68239" y="433387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Домашние животные</a:t>
            </a:r>
            <a:endParaRPr lang="ru-RU" sz="3600" dirty="0"/>
          </a:p>
        </p:txBody>
      </p:sp>
      <p:pic>
        <p:nvPicPr>
          <p:cNvPr id="4" name="Содержимое 3" descr="67048516_BeautifulCat2006011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71744"/>
            <a:ext cx="6379524" cy="428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494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0"/>
            <a:ext cx="4067944" cy="3152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44" y="2000240"/>
            <a:ext cx="41433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Кошка – зверь очень любимый народом.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3702" y="3286124"/>
            <a:ext cx="207170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Корова — наиболее почитаемое из домашних животных.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>
              <a:buNone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за  внимание! 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79296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Самые древние верования – поклонение предметам и явлениям ближайшего окружения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7091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u="sng" dirty="0">
                <a:solidFill>
                  <a:srgbClr val="009900"/>
                </a:solidFill>
                <a:latin typeface="Cambria Math" pitchFamily="18" charset="0"/>
                <a:ea typeface="Cambria Math" pitchFamily="18" charset="0"/>
              </a:rPr>
              <a:t>Фетишизм  –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поклонение предметам</a:t>
            </a:r>
          </a:p>
          <a:p>
            <a:pPr>
              <a:lnSpc>
                <a:spcPct val="80000"/>
              </a:lnSpc>
            </a:pPr>
            <a:r>
              <a:rPr lang="ru-RU" u="sng" dirty="0">
                <a:solidFill>
                  <a:srgbClr val="009900"/>
                </a:solidFill>
                <a:latin typeface="Cambria Math" pitchFamily="18" charset="0"/>
                <a:ea typeface="Cambria Math" pitchFamily="18" charset="0"/>
              </a:rPr>
              <a:t>Анимизм (от лат «</a:t>
            </a:r>
            <a:r>
              <a:rPr lang="ru-RU" u="sng" dirty="0" err="1">
                <a:solidFill>
                  <a:srgbClr val="009900"/>
                </a:solidFill>
                <a:latin typeface="Cambria Math" pitchFamily="18" charset="0"/>
                <a:ea typeface="Cambria Math" pitchFamily="18" charset="0"/>
              </a:rPr>
              <a:t>анима</a:t>
            </a:r>
            <a:r>
              <a:rPr lang="ru-RU" u="sng" dirty="0">
                <a:solidFill>
                  <a:srgbClr val="009900"/>
                </a:solidFill>
                <a:latin typeface="Cambria Math" pitchFamily="18" charset="0"/>
                <a:ea typeface="Cambria Math" pitchFamily="18" charset="0"/>
              </a:rPr>
              <a:t>» - душа) –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поклонение растениям</a:t>
            </a:r>
          </a:p>
          <a:p>
            <a:pPr>
              <a:lnSpc>
                <a:spcPct val="80000"/>
              </a:lnSpc>
            </a:pPr>
            <a:r>
              <a:rPr lang="ru-RU" u="sng" dirty="0">
                <a:solidFill>
                  <a:srgbClr val="009900"/>
                </a:solidFill>
                <a:latin typeface="Cambria Math" pitchFamily="18" charset="0"/>
                <a:ea typeface="Cambria Math" pitchFamily="18" charset="0"/>
              </a:rPr>
              <a:t>Тотемизм –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поклонение животным как прародителям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vana_kupala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556792"/>
            <a:ext cx="450810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67944" y="5229200"/>
            <a:ext cx="47241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sz="2000" dirty="0">
                <a:latin typeface="Cambria Math" pitchFamily="18" charset="0"/>
                <a:ea typeface="Cambria Math" pitchFamily="18" charset="0"/>
              </a:rPr>
              <a:t>С верой в животных связано явление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оборотничества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. Это процесс, когда животное превращается в человека и наоборот.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768" y="116632"/>
            <a:ext cx="8229600" cy="1143000"/>
          </a:xfrm>
        </p:spPr>
        <p:txBody>
          <a:bodyPr/>
          <a:lstStyle/>
          <a:p>
            <a:r>
              <a:rPr lang="ru-RU" dirty="0" smtClean="0"/>
              <a:t>Уж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070576"/>
            <a:ext cx="8922337" cy="470916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/>
              <a:t>УЖ (</a:t>
            </a:r>
            <a:r>
              <a:rPr lang="ru-RU" sz="2000" b="1" dirty="0" err="1"/>
              <a:t>Natrix</a:t>
            </a:r>
            <a:r>
              <a:rPr lang="ru-RU" sz="2000" b="1" dirty="0"/>
              <a:t> </a:t>
            </a:r>
            <a:r>
              <a:rPr lang="ru-RU" sz="2000" b="1" dirty="0" err="1"/>
              <a:t>natrix</a:t>
            </a:r>
            <a:r>
              <a:rPr lang="ru-RU" sz="2000" b="1" dirty="0"/>
              <a:t>)</a:t>
            </a:r>
            <a:r>
              <a:rPr lang="ru-RU" sz="2000" dirty="0"/>
              <a:t> наиболее известный и широко распространенный вид рода. Уж хорошо отличается от всех других наших змей двумя большими, хорошо заметными светлыми пятнами (желтые, оранжевые, грязно-белые), расположенными по бокам головы. Пятна эти имеют полулунную форму и спереди и сзади окаймлены черными полосами. Иногда встречаются особи, у которых светлые пятна слабо выражены или отсутствуют. Цвет верхней стороны тела ужа от темно-серого или бурого до черного, брюхо белое, однако по средней линии живота тянется неровная черная полоса, которая у некоторых особей настолько расширена, что вытесняет почти весь белый цвет, сохраняющийся лишь в области горла. Длина тела ужа может достигать 1,5 м, однако обычно не превышает 1 м; самки заметно крупнее самцов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31" y="4653136"/>
            <a:ext cx="544353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4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6270"/>
            <a:ext cx="4464893" cy="265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662473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9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/>
          <a:lstStyle/>
          <a:p>
            <a:r>
              <a:rPr lang="ru-RU" dirty="0" smtClean="0"/>
              <a:t>Медведь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015080"/>
            <a:ext cx="8640959" cy="2160240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МЕДВЕДЬ БУРЫЙ (</a:t>
            </a:r>
            <a:r>
              <a:rPr lang="ru-RU" sz="1600" dirty="0" err="1"/>
              <a:t>Ursus</a:t>
            </a:r>
            <a:r>
              <a:rPr lang="ru-RU" sz="1600" dirty="0"/>
              <a:t> </a:t>
            </a:r>
            <a:r>
              <a:rPr lang="ru-RU" sz="1600" dirty="0" err="1"/>
              <a:t>arctos</a:t>
            </a:r>
            <a:r>
              <a:rPr lang="ru-RU" sz="1600" dirty="0"/>
              <a:t>) Внешний вид этого огромного зверя настолько хорошо известен, что нет нужды его описывать. Несмотря на усиленную охоту, до сих пор встречаются медведи массой до 750 кг, при длине тела 2,5 м; встав на дыбы, такие гиганты достигают 3 м. </a:t>
            </a:r>
            <a:r>
              <a:rPr lang="ru-RU" sz="1600" dirty="0" smtClean="0"/>
              <a:t>Удивительно </a:t>
            </a:r>
            <a:r>
              <a:rPr lang="ru-RU" sz="1600" dirty="0"/>
              <a:t>велика изменчивость окраски бурых медведей, причем не только в разных частях ареала, но и в ограниченных районах. Наряду с типичными темно-бурыми встречаются почти черные и светло-палевые звери. В сравнительно недавнем прошлом бурый медведь населял почти всю Европу, включая Англию и Ирландию, горы Атласа в Северной Африке, северную половину Азии, Северную Америку, причем водился не только в лесах, но местами выходил и в степи.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32818"/>
            <a:ext cx="4906963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6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6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Медведь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4869160"/>
            <a:ext cx="8887884" cy="18722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Как и на всякое тотемное животное (животное, которому поклонялись). На медведя наши предки периодически устраивали ритуальную охоту, а потом – ритуальное поедание всей общиной его мяса и крови, после чего остатки трапезы </a:t>
            </a:r>
            <a:r>
              <a:rPr lang="ru-RU" dirty="0" err="1"/>
              <a:t>захоранивались</a:t>
            </a:r>
            <a:r>
              <a:rPr lang="ru-RU" dirty="0"/>
              <a:t>. Древние охотники верили, что, съев кусочек медвежьего мяса или отведав крови медведя, они обретут все свойства своего тотема, а главное, будут такими же сильными, как этот зверь.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266727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1736"/>
            <a:ext cx="2449760" cy="189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98" y="941340"/>
            <a:ext cx="5325682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7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56992"/>
            <a:ext cx="8563303" cy="350100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Так как хозяином языческого леса был самый сильный зверь — Медведь, — он считался защитником от всякого зла и богом плодородия, а потому именно с весенним пробуждением медведя древние славяне связывали наступление весны. По этой же причине практически до XX в. многие крестьяне хранили в своих домах медвежью лапу как талисман-оберег, который должен защищать своего владельца от болезней, колдовства и всевозможных бед. Славяне полагали, что Медведь наделен большой мудростью, почти всеведением: именем зверя клялись, а нарушивший клятву охотник был обречен на гибель в лесу.  </a:t>
            </a:r>
          </a:p>
          <a:p>
            <a:pPr algn="just"/>
            <a:r>
              <a:rPr lang="ru-RU" dirty="0"/>
              <a:t>Это же мифологическое представление о медведе как о хозяине леса и могущественном божестве нашло свое отражение и в русских сказках. Истинное название этого зверя-божества было столь священным, что не произносилось вслух и поэтому не дошло до нас. Медведь — это прозвище зверя, означающее «</a:t>
            </a:r>
            <a:r>
              <a:rPr lang="ru-RU" dirty="0" err="1"/>
              <a:t>недоед</a:t>
            </a:r>
            <a:r>
              <a:rPr lang="ru-RU" dirty="0"/>
              <a:t>», в слове «берлога» сохранился и более древний корень — «</a:t>
            </a:r>
            <a:r>
              <a:rPr lang="ru-RU" dirty="0" err="1"/>
              <a:t>Бер</a:t>
            </a:r>
            <a:r>
              <a:rPr lang="ru-RU" dirty="0"/>
              <a:t>», т.е. «бурый» (берлога — логово </a:t>
            </a:r>
            <a:r>
              <a:rPr lang="ru-RU" dirty="0" err="1"/>
              <a:t>бера</a:t>
            </a:r>
            <a:r>
              <a:rPr lang="ru-RU" dirty="0"/>
              <a:t>).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680520" cy="286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2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180"/>
            <a:ext cx="8229600" cy="78554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Волк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152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5805264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8640960" cy="397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357" y="1196752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chemeClr val="bg1"/>
                </a:solidFill>
              </a:rPr>
              <a:t>В нашем сознании образ волка наделён по большей части отрицательными чертами. Не совсем так дело обстоит в русском фольклоре: волк часто помогает героям </a:t>
            </a:r>
            <a:r>
              <a:rPr lang="ru-RU" sz="2000" dirty="0" err="1" smtClean="0">
                <a:solidFill>
                  <a:schemeClr val="bg1"/>
                </a:solidFill>
              </a:rPr>
              <a:t>сказок.Вспомните</a:t>
            </a:r>
            <a:r>
              <a:rPr lang="ru-RU" sz="2000" dirty="0">
                <a:solidFill>
                  <a:schemeClr val="bg1"/>
                </a:solidFill>
              </a:rPr>
              <a:t>, когда волк в сказках проявляет себя положительно</a:t>
            </a:r>
            <a:r>
              <a:rPr lang="ru-RU" sz="2000" dirty="0" smtClean="0">
                <a:solidFill>
                  <a:schemeClr val="bg1"/>
                </a:solidFill>
              </a:rPr>
              <a:t>. Он </a:t>
            </a:r>
            <a:r>
              <a:rPr lang="ru-RU" sz="2000" dirty="0">
                <a:solidFill>
                  <a:schemeClr val="bg1"/>
                </a:solidFill>
              </a:rPr>
              <a:t>считается пожирателем чертей, а встреча с волком в пути – добрая примета.</a:t>
            </a:r>
          </a:p>
        </p:txBody>
      </p:sp>
    </p:spTree>
    <p:extLst>
      <p:ext uri="{BB962C8B-B14F-4D97-AF65-F5344CB8AC3E}">
        <p14:creationId xmlns:p14="http://schemas.microsoft.com/office/powerpoint/2010/main" val="23735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016" y="0"/>
            <a:ext cx="457798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traus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9798"/>
            <a:ext cx="4572000" cy="2638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Dub chereshchatiy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4572000" cy="4572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5715000"/>
            <a:ext cx="82296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>Растения</a:t>
            </a:r>
            <a:endParaRPr lang="ru-RU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15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9">
      <a:dk1>
        <a:sysClr val="windowText" lastClr="000000"/>
      </a:dk1>
      <a:lt1>
        <a:sysClr val="window" lastClr="FFFFFF"/>
      </a:lt1>
      <a:dk2>
        <a:srgbClr val="C7AED6"/>
      </a:dk2>
      <a:lt2>
        <a:srgbClr val="E1D5A3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173</TotalTime>
  <Words>607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Растения и животные в верованиях жителей Воронежской области</vt:lpstr>
      <vt:lpstr>Самые древние верования – поклонение предметам и явлениям ближайшего окружения</vt:lpstr>
      <vt:lpstr>Уж</vt:lpstr>
      <vt:lpstr>Презентация PowerPoint</vt:lpstr>
      <vt:lpstr>Медведь</vt:lpstr>
      <vt:lpstr>Медведь</vt:lpstr>
      <vt:lpstr>Презентация PowerPoint</vt:lpstr>
      <vt:lpstr>Волк</vt:lpstr>
      <vt:lpstr>Растения</vt:lpstr>
      <vt:lpstr>Презентация PowerPoint</vt:lpstr>
      <vt:lpstr>Народные приметы</vt:lpstr>
      <vt:lpstr>Берёза в пословицах и поговорках</vt:lpstr>
      <vt:lpstr>Домашние животные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и животные в верованиях жителей Воронежской области</dc:title>
  <dc:creator>Крися</dc:creator>
  <cp:lastModifiedBy>user</cp:lastModifiedBy>
  <cp:revision>18</cp:revision>
  <dcterms:created xsi:type="dcterms:W3CDTF">2012-11-18T20:04:02Z</dcterms:created>
  <dcterms:modified xsi:type="dcterms:W3CDTF">2012-11-22T08:03:53Z</dcterms:modified>
</cp:coreProperties>
</file>