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72" r:id="rId10"/>
    <p:sldId id="273" r:id="rId11"/>
    <p:sldId id="274" r:id="rId12"/>
    <p:sldId id="260" r:id="rId13"/>
    <p:sldId id="261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8B379CB-F2B9-4A6D-90E8-1AF8ACF64EF3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6A6C61C-AC0C-42E1-9C0B-D9649468AA38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79CB-F2B9-4A6D-90E8-1AF8ACF64EF3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C61C-AC0C-42E1-9C0B-D9649468AA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79CB-F2B9-4A6D-90E8-1AF8ACF64EF3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C61C-AC0C-42E1-9C0B-D9649468AA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79CB-F2B9-4A6D-90E8-1AF8ACF64EF3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C61C-AC0C-42E1-9C0B-D9649468AA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79CB-F2B9-4A6D-90E8-1AF8ACF64EF3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C61C-AC0C-42E1-9C0B-D9649468AA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79CB-F2B9-4A6D-90E8-1AF8ACF64EF3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C61C-AC0C-42E1-9C0B-D9649468AA3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79CB-F2B9-4A6D-90E8-1AF8ACF64EF3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C61C-AC0C-42E1-9C0B-D9649468AA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79CB-F2B9-4A6D-90E8-1AF8ACF64EF3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C61C-AC0C-42E1-9C0B-D9649468AA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79CB-F2B9-4A6D-90E8-1AF8ACF64EF3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C61C-AC0C-42E1-9C0B-D9649468AA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79CB-F2B9-4A6D-90E8-1AF8ACF64EF3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C61C-AC0C-42E1-9C0B-D9649468AA38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79CB-F2B9-4A6D-90E8-1AF8ACF64EF3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C61C-AC0C-42E1-9C0B-D9649468AA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8B379CB-F2B9-4A6D-90E8-1AF8ACF64EF3}" type="datetimeFigureOut">
              <a:rPr lang="ru-RU" smtClean="0"/>
              <a:t>21.11.2012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6A6C61C-AC0C-42E1-9C0B-D9649468AA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ru.wikipedia.org/wiki/%D0%9C%D0%B8%D1%80%D0%BE%D0%B2%D0%BE%D0%B5_%D0%B4%D1%80%D0%B5%D0%B2%D0%B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2884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7" y="3429000"/>
            <a:ext cx="4283969" cy="1260629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/>
              <a:t>Автор: ученица 8 «А» класса  </a:t>
            </a:r>
          </a:p>
          <a:p>
            <a:pPr algn="r"/>
            <a:r>
              <a:rPr lang="ru-RU" sz="1600" dirty="0" smtClean="0"/>
              <a:t>МБОУЛ «ВУВК им. А. П. Киселева» </a:t>
            </a:r>
          </a:p>
          <a:p>
            <a:pPr algn="r"/>
            <a:r>
              <a:rPr lang="ru-RU" sz="1600" dirty="0" smtClean="0"/>
              <a:t>Козырева Екатерина</a:t>
            </a:r>
          </a:p>
          <a:p>
            <a:pPr algn="r"/>
            <a:r>
              <a:rPr lang="ru-RU" sz="1600" dirty="0" smtClean="0"/>
              <a:t>Руководитель: Пономарева Е. В.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260648"/>
            <a:ext cx="3419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Дуб - символ </a:t>
            </a:r>
            <a:endParaRPr lang="ru-RU" sz="3600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Воронежской области</a:t>
            </a:r>
            <a:r>
              <a:rPr lang="ru-RU" sz="3600" b="1" dirty="0" smtClean="0"/>
              <a:t>	</a:t>
            </a:r>
            <a:r>
              <a:rPr lang="ru-RU" sz="3600" dirty="0"/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52" y="260648"/>
            <a:ext cx="2808312" cy="263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12542"/>
            <a:ext cx="3650977" cy="363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42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Шипов лес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323652"/>
            <a:ext cx="3312484" cy="3508977"/>
          </a:xfrm>
        </p:spPr>
        <p:txBody>
          <a:bodyPr/>
          <a:lstStyle/>
          <a:p>
            <a:r>
              <a:rPr lang="ru-RU" dirty="0" smtClean="0"/>
              <a:t>Площадь - </a:t>
            </a:r>
            <a:r>
              <a:rPr lang="ru-RU" dirty="0"/>
              <a:t>32 тыс. га. </a:t>
            </a:r>
            <a:endParaRPr lang="ru-RU" dirty="0" smtClean="0"/>
          </a:p>
          <a:p>
            <a:r>
              <a:rPr lang="ru-RU" dirty="0" smtClean="0"/>
              <a:t>Шипов лес – место рождения и смерти «</a:t>
            </a:r>
            <a:r>
              <a:rPr lang="ru-RU" dirty="0"/>
              <a:t>и</a:t>
            </a:r>
            <a:r>
              <a:rPr lang="ru-RU" dirty="0" smtClean="0"/>
              <a:t>деального дуба»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8719"/>
            <a:ext cx="3862184" cy="51495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31" y="-203837"/>
            <a:ext cx="4899149" cy="70618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19720"/>
            <a:ext cx="10717471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2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148064" y="0"/>
            <a:ext cx="2605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Bookman Old Style" pitchFamily="18" charset="0"/>
              </a:rPr>
              <a:t>Шипов лес</a:t>
            </a:r>
            <a:endParaRPr lang="ru-RU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30946"/>
            <a:ext cx="3246816" cy="27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2232248" cy="188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2232248" cy="194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008" y="4293096"/>
            <a:ext cx="2153784" cy="201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664" y="1058705"/>
            <a:ext cx="2134128" cy="17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92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836712"/>
            <a:ext cx="4824536" cy="88916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Геральдика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78" y="2132856"/>
            <a:ext cx="4124462" cy="379507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32856"/>
            <a:ext cx="3116021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51" y="975940"/>
            <a:ext cx="2786282" cy="3418852"/>
          </a:xfrm>
        </p:spPr>
      </p:pic>
      <p:sp>
        <p:nvSpPr>
          <p:cNvPr id="6" name="TextBox 5"/>
          <p:cNvSpPr txBox="1"/>
          <p:nvPr/>
        </p:nvSpPr>
        <p:spPr>
          <a:xfrm>
            <a:off x="474551" y="463522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Герб </a:t>
            </a:r>
            <a:r>
              <a:rPr lang="ru-RU" b="1" dirty="0" err="1"/>
              <a:t>Поворинского</a:t>
            </a:r>
            <a:r>
              <a:rPr lang="ru-RU" b="1" dirty="0"/>
              <a:t> района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980727"/>
            <a:ext cx="2778549" cy="35171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48086" y="4666164"/>
            <a:ext cx="2844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Герб Павловского района</a:t>
            </a:r>
            <a:endParaRPr lang="ru-RU" b="1" dirty="0"/>
          </a:p>
        </p:txBody>
      </p:sp>
      <p:pic>
        <p:nvPicPr>
          <p:cNvPr id="9" name="Рисунок 8" descr="http://www.heraldik.ru/reg36/36hoholsky_g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397" y="980726"/>
            <a:ext cx="2682649" cy="35283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6174178" y="4671397"/>
            <a:ext cx="2364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Герб Хохольского района</a:t>
            </a:r>
            <a:endParaRPr lang="ru-RU" b="1" dirty="0"/>
          </a:p>
        </p:txBody>
      </p:sp>
      <p:pic>
        <p:nvPicPr>
          <p:cNvPr id="11" name="Рисунок 10" descr="Герб города Борисоглебск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51" y="984845"/>
            <a:ext cx="2729297" cy="35130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63021" y="4672964"/>
            <a:ext cx="2729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Герб города Борисоглебск</a:t>
            </a:r>
            <a:endParaRPr lang="ru-RU" b="1" dirty="0"/>
          </a:p>
        </p:txBody>
      </p:sp>
      <p:pic>
        <p:nvPicPr>
          <p:cNvPr id="13" name="Рисунок 12" descr="Герб Терновского района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97866"/>
            <a:ext cx="2875255" cy="350001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6030749" y="4672964"/>
            <a:ext cx="2406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Герб Терновского района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8623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63284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261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Воронеж: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Леса – 11%</a:t>
            </a:r>
          </a:p>
          <a:p>
            <a:r>
              <a:rPr lang="ru-RU" dirty="0" smtClean="0"/>
              <a:t>Дубравы – </a:t>
            </a:r>
          </a:p>
          <a:p>
            <a:pPr marL="68580" indent="0">
              <a:buNone/>
            </a:pPr>
            <a:r>
              <a:rPr lang="ru-RU" dirty="0"/>
              <a:t>б</a:t>
            </a:r>
            <a:r>
              <a:rPr lang="ru-RU" dirty="0" smtClean="0"/>
              <a:t>ольшая часть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36712"/>
            <a:ext cx="4153644" cy="553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006"/>
            <a:ext cx="9091276" cy="68980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509" y="-40006"/>
            <a:ext cx="10736247" cy="715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2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476673"/>
            <a:ext cx="3816424" cy="352839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dirty="0">
                <a:latin typeface="Bookman Old Style" pitchFamily="18" charset="0"/>
              </a:rPr>
              <a:t>Дуб - мощное крепкое дерево, издавна считавшийся самым крепким и могучим деревом и отождествлялся с силой, мудростью и здоровьем. Древесина дуба твердая, пористая, но прочная и стойкая против гниения. Преимущество дуба - долговечность и стойкость к влаге.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3816424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005064"/>
            <a:ext cx="8064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Bookman Old Style" pitchFamily="18" charset="0"/>
              </a:rPr>
              <a:t>Самая распространенная порода дуба – черешчатый или </a:t>
            </a:r>
            <a:r>
              <a:rPr lang="ru-RU" sz="2000" dirty="0" err="1">
                <a:latin typeface="Bookman Old Style" pitchFamily="18" charset="0"/>
              </a:rPr>
              <a:t>или</a:t>
            </a:r>
            <a:r>
              <a:rPr lang="ru-RU" sz="2000" dirty="0">
                <a:latin typeface="Bookman Old Style" pitchFamily="18" charset="0"/>
              </a:rPr>
              <a:t>, так называемый, летний. Он занимает примерно 95% </a:t>
            </a:r>
            <a:r>
              <a:rPr lang="ru-RU" sz="2000" dirty="0" err="1">
                <a:latin typeface="Bookman Old Style" pitchFamily="18" charset="0"/>
              </a:rPr>
              <a:t>лесоплощадей</a:t>
            </a:r>
            <a:r>
              <a:rPr lang="ru-RU" sz="2000" dirty="0">
                <a:latin typeface="Bookman Old Style" pitchFamily="18" charset="0"/>
              </a:rPr>
              <a:t>. Дуб – это символ вечности, его в течение многих столетий используют в строительном деле. Для России дуб – очень распространенная древесная порода.</a:t>
            </a:r>
          </a:p>
        </p:txBody>
      </p:sp>
    </p:spTree>
    <p:extLst>
      <p:ext uri="{BB962C8B-B14F-4D97-AF65-F5344CB8AC3E}">
        <p14:creationId xmlns:p14="http://schemas.microsoft.com/office/powerpoint/2010/main" val="63389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76864" cy="936104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Дуб в устном народном творчестве</a:t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4752529" cy="4491861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latin typeface="Bookman Old Style" pitchFamily="18" charset="0"/>
              </a:rPr>
              <a:t>В космическом миросозерцании славян </a:t>
            </a:r>
            <a:r>
              <a:rPr lang="ru-RU" sz="1400" dirty="0">
                <a:latin typeface="Bookman Old Style" pitchFamily="18" charset="0"/>
                <a:hlinkClick r:id="rId2"/>
              </a:rPr>
              <a:t>Мировое древо</a:t>
            </a:r>
            <a:r>
              <a:rPr lang="ru-RU" sz="1400" dirty="0">
                <a:latin typeface="Bookman Old Style" pitchFamily="18" charset="0"/>
              </a:rPr>
              <a:t> трансформировалось в фольклорный образ дуба, растущего на острове Буяне, посреди Океана-моря. «На Море-Океане, на Острове Буяне стоит дуб зелёный», — так начинаются многие русские народные </a:t>
            </a:r>
            <a:r>
              <a:rPr lang="ru-RU" sz="1400" dirty="0" smtClean="0">
                <a:latin typeface="Bookman Old Style" pitchFamily="18" charset="0"/>
              </a:rPr>
              <a:t>сказки. </a:t>
            </a:r>
            <a:r>
              <a:rPr lang="ru-RU" sz="1400" dirty="0">
                <a:latin typeface="Bookman Old Style" pitchFamily="18" charset="0"/>
              </a:rPr>
              <a:t>По поверьям древних славян, в дупле древнего дуба живёт змей </a:t>
            </a:r>
            <a:r>
              <a:rPr lang="ru-RU" sz="1400" dirty="0" err="1">
                <a:latin typeface="Bookman Old Style" pitchFamily="18" charset="0"/>
              </a:rPr>
              <a:t>Змиулан</a:t>
            </a:r>
            <a:r>
              <a:rPr lang="ru-RU" sz="1400" dirty="0">
                <a:latin typeface="Bookman Old Style" pitchFamily="18" charset="0"/>
              </a:rPr>
              <a:t>, воплощающий стихию огня. Он может внушить любовь женщине, чтобы вступить с ней в брак. В качестве свадебного подарка змей приносит драгоценности, которые он достаёт через дупло из подземных кладовых. За помощью к </a:t>
            </a:r>
            <a:r>
              <a:rPr lang="ru-RU" sz="1400" dirty="0" err="1">
                <a:latin typeface="Bookman Old Style" pitchFamily="18" charset="0"/>
              </a:rPr>
              <a:t>Змиулану</a:t>
            </a:r>
            <a:r>
              <a:rPr lang="ru-RU" sz="1400" dirty="0">
                <a:latin typeface="Bookman Old Style" pitchFamily="18" charset="0"/>
              </a:rPr>
              <a:t> обращались мужчины, желающие внушить любовь к своей избраннице. На Руси бытовало поверье, что в дупле огромного дуба обитает Никола </a:t>
            </a:r>
            <a:r>
              <a:rPr lang="ru-RU" sz="1400" dirty="0" err="1">
                <a:latin typeface="Bookman Old Style" pitchFamily="18" charset="0"/>
              </a:rPr>
              <a:t>Дуплинский</a:t>
            </a:r>
            <a:r>
              <a:rPr lang="ru-RU" sz="1400" dirty="0">
                <a:latin typeface="Bookman Old Style" pitchFamily="18" charset="0"/>
              </a:rPr>
              <a:t>. И если ему усердно помолиться, то он выполнит любое </a:t>
            </a:r>
            <a:r>
              <a:rPr lang="ru-RU" sz="1400" dirty="0" smtClean="0">
                <a:latin typeface="Bookman Old Style" pitchFamily="18" charset="0"/>
              </a:rPr>
              <a:t>желание.</a:t>
            </a:r>
            <a:endParaRPr lang="ru-RU" sz="1400" dirty="0">
              <a:latin typeface="Bookman Old Style" pitchFamily="18" charset="0"/>
            </a:endParaRPr>
          </a:p>
          <a:p>
            <a:pPr algn="just"/>
            <a:r>
              <a:rPr lang="ru-RU" sz="1400" dirty="0">
                <a:latin typeface="Bookman Old Style" pitchFamily="18" charset="0"/>
              </a:rPr>
              <a:t>У некоторых народов считалось, что поваленные бурей дуплистые деревья могут возвращать человеку молодость и приносить здоровье.</a:t>
            </a:r>
          </a:p>
          <a:p>
            <a:pPr algn="just"/>
            <a:endParaRPr lang="ru-RU" sz="1400" dirty="0">
              <a:latin typeface="Bookman Old Style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49195"/>
            <a:ext cx="294322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39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264696" cy="146126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Bookman Old Style" pitchFamily="18" charset="0"/>
              </a:rPr>
              <a:t>Поэма  Г. </a:t>
            </a:r>
            <a:r>
              <a:rPr lang="ru-RU" sz="2800" b="1" dirty="0" smtClean="0">
                <a:latin typeface="Bookman Old Style" pitchFamily="18" charset="0"/>
              </a:rPr>
              <a:t>Лонгфелло</a:t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>  </a:t>
            </a:r>
            <a:r>
              <a:rPr lang="ru-RU" sz="2800" b="1" dirty="0">
                <a:latin typeface="Bookman Old Style" pitchFamily="18" charset="0"/>
              </a:rPr>
              <a:t>«Песнь о </a:t>
            </a:r>
            <a:r>
              <a:rPr lang="ru-RU" sz="2800" b="1" dirty="0" err="1">
                <a:latin typeface="Bookman Old Style" pitchFamily="18" charset="0"/>
              </a:rPr>
              <a:t>Гайавате</a:t>
            </a:r>
            <a:r>
              <a:rPr lang="ru-RU" sz="2800" b="1" dirty="0">
                <a:latin typeface="Bookman Old Style" pitchFamily="18" charset="0"/>
              </a:rPr>
              <a:t>» </a:t>
            </a:r>
            <a:r>
              <a:rPr lang="ru-RU" sz="2800" dirty="0">
                <a:latin typeface="Bookman Old Style" pitchFamily="18" charset="0"/>
              </a:rPr>
              <a:t/>
            </a:r>
            <a:br>
              <a:rPr lang="ru-RU" sz="2800" dirty="0">
                <a:latin typeface="Bookman Old Style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4392604" cy="3508977"/>
          </a:xfrm>
        </p:spPr>
        <p:txBody>
          <a:bodyPr>
            <a:normAutofit fontScale="85000" lnSpcReduction="10000"/>
          </a:bodyPr>
          <a:lstStyle/>
          <a:p>
            <a:r>
              <a:rPr lang="ru-RU" sz="2100" dirty="0" smtClean="0">
                <a:latin typeface="Bookman Old Style" pitchFamily="18" charset="0"/>
              </a:rPr>
              <a:t>На </a:t>
            </a:r>
            <a:r>
              <a:rPr lang="ru-RU" sz="2100" dirty="0">
                <a:latin typeface="Bookman Old Style" pitchFamily="18" charset="0"/>
              </a:rPr>
              <a:t>пути их, в дебрях леса</a:t>
            </a:r>
            <a:br>
              <a:rPr lang="ru-RU" sz="2100" dirty="0">
                <a:latin typeface="Bookman Old Style" pitchFamily="18" charset="0"/>
              </a:rPr>
            </a:br>
            <a:r>
              <a:rPr lang="ru-RU" sz="2100" dirty="0">
                <a:latin typeface="Bookman Old Style" pitchFamily="18" charset="0"/>
              </a:rPr>
              <a:t>Дуб лежал, погибший в бурю,</a:t>
            </a:r>
            <a:br>
              <a:rPr lang="ru-RU" sz="2100" dirty="0">
                <a:latin typeface="Bookman Old Style" pitchFamily="18" charset="0"/>
              </a:rPr>
            </a:br>
            <a:r>
              <a:rPr lang="ru-RU" sz="2100" dirty="0">
                <a:latin typeface="Bookman Old Style" pitchFamily="18" charset="0"/>
              </a:rPr>
              <a:t>Дуб-гигант, покрытый </a:t>
            </a:r>
            <a:r>
              <a:rPr lang="ru-RU" sz="2100" dirty="0" err="1">
                <a:latin typeface="Bookman Old Style" pitchFamily="18" charset="0"/>
              </a:rPr>
              <a:t>мохом</a:t>
            </a:r>
            <a:r>
              <a:rPr lang="ru-RU" sz="2100" dirty="0">
                <a:latin typeface="Bookman Old Style" pitchFamily="18" charset="0"/>
              </a:rPr>
              <a:t>,</a:t>
            </a:r>
            <a:br>
              <a:rPr lang="ru-RU" sz="2100" dirty="0">
                <a:latin typeface="Bookman Old Style" pitchFamily="18" charset="0"/>
              </a:rPr>
            </a:br>
            <a:r>
              <a:rPr lang="ru-RU" sz="2100" dirty="0">
                <a:latin typeface="Bookman Old Style" pitchFamily="18" charset="0"/>
              </a:rPr>
              <a:t>Полусгнивший под </a:t>
            </a:r>
            <a:r>
              <a:rPr lang="ru-RU" sz="2100" dirty="0" err="1">
                <a:latin typeface="Bookman Old Style" pitchFamily="18" charset="0"/>
              </a:rPr>
              <a:t>листвою</a:t>
            </a:r>
            <a:r>
              <a:rPr lang="ru-RU" sz="2100" dirty="0">
                <a:latin typeface="Bookman Old Style" pitchFamily="18" charset="0"/>
              </a:rPr>
              <a:t>,</a:t>
            </a:r>
            <a:br>
              <a:rPr lang="ru-RU" sz="2100" dirty="0">
                <a:latin typeface="Bookman Old Style" pitchFamily="18" charset="0"/>
              </a:rPr>
            </a:br>
            <a:r>
              <a:rPr lang="ru-RU" sz="2100" dirty="0">
                <a:latin typeface="Bookman Old Style" pitchFamily="18" charset="0"/>
              </a:rPr>
              <a:t>Почерневший и дуплистый.</a:t>
            </a:r>
            <a:br>
              <a:rPr lang="ru-RU" sz="2100" dirty="0">
                <a:latin typeface="Bookman Old Style" pitchFamily="18" charset="0"/>
              </a:rPr>
            </a:br>
            <a:r>
              <a:rPr lang="ru-RU" sz="2100" dirty="0">
                <a:latin typeface="Bookman Old Style" pitchFamily="18" charset="0"/>
              </a:rPr>
              <a:t>Увидав его, </a:t>
            </a:r>
            <a:r>
              <a:rPr lang="ru-RU" sz="2100" dirty="0" err="1">
                <a:latin typeface="Bookman Old Style" pitchFamily="18" charset="0"/>
              </a:rPr>
              <a:t>Осезо</a:t>
            </a:r>
            <a:r>
              <a:rPr lang="ru-RU" sz="2100" dirty="0">
                <a:latin typeface="Bookman Old Style" pitchFamily="18" charset="0"/>
              </a:rPr>
              <a:t/>
            </a:r>
            <a:br>
              <a:rPr lang="ru-RU" sz="2100" dirty="0">
                <a:latin typeface="Bookman Old Style" pitchFamily="18" charset="0"/>
              </a:rPr>
            </a:br>
            <a:r>
              <a:rPr lang="ru-RU" sz="2100" dirty="0">
                <a:latin typeface="Bookman Old Style" pitchFamily="18" charset="0"/>
              </a:rPr>
              <a:t>Испустил вдруг крик тоскливый</a:t>
            </a:r>
            <a:br>
              <a:rPr lang="ru-RU" sz="2100" dirty="0">
                <a:latin typeface="Bookman Old Style" pitchFamily="18" charset="0"/>
              </a:rPr>
            </a:br>
            <a:r>
              <a:rPr lang="ru-RU" sz="2100" dirty="0">
                <a:latin typeface="Bookman Old Style" pitchFamily="18" charset="0"/>
              </a:rPr>
              <a:t>И в дупло, как в яму, прыгнул.</a:t>
            </a:r>
            <a:br>
              <a:rPr lang="ru-RU" sz="2100" dirty="0">
                <a:latin typeface="Bookman Old Style" pitchFamily="18" charset="0"/>
              </a:rPr>
            </a:br>
            <a:r>
              <a:rPr lang="ru-RU" sz="2100" dirty="0">
                <a:latin typeface="Bookman Old Style" pitchFamily="18" charset="0"/>
              </a:rPr>
              <a:t>Старым, грязным, безобразным,</a:t>
            </a:r>
            <a:br>
              <a:rPr lang="ru-RU" sz="2100" dirty="0">
                <a:latin typeface="Bookman Old Style" pitchFamily="18" charset="0"/>
              </a:rPr>
            </a:br>
            <a:r>
              <a:rPr lang="ru-RU" sz="2100" dirty="0">
                <a:latin typeface="Bookman Old Style" pitchFamily="18" charset="0"/>
              </a:rPr>
              <a:t>Он упал в него, а вышел —</a:t>
            </a:r>
            <a:br>
              <a:rPr lang="ru-RU" sz="2100" dirty="0">
                <a:latin typeface="Bookman Old Style" pitchFamily="18" charset="0"/>
              </a:rPr>
            </a:br>
            <a:r>
              <a:rPr lang="ru-RU" sz="2100" dirty="0">
                <a:latin typeface="Bookman Old Style" pitchFamily="18" charset="0"/>
              </a:rPr>
              <a:t>Сильным, стройным и высоким, статным юношей, </a:t>
            </a:r>
            <a:r>
              <a:rPr lang="ru-RU" sz="2100" dirty="0" smtClean="0">
                <a:latin typeface="Bookman Old Style" pitchFamily="18" charset="0"/>
              </a:rPr>
              <a:t>красавцем!</a:t>
            </a:r>
            <a:endParaRPr lang="ru-RU" sz="2100" dirty="0"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54471"/>
            <a:ext cx="3912691" cy="382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74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Дуб в пословицах и поговорках</a:t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44824"/>
            <a:ext cx="4338684" cy="408504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</a:t>
            </a:r>
            <a:r>
              <a:rPr lang="ru-RU" dirty="0">
                <a:latin typeface="Bookman Old Style" pitchFamily="18" charset="0"/>
              </a:rPr>
              <a:t>«Что ни дуб, то тулуп, что ни сосёнка, то </a:t>
            </a:r>
            <a:r>
              <a:rPr lang="ru-RU" dirty="0" smtClean="0">
                <a:latin typeface="Bookman Old Style" pitchFamily="18" charset="0"/>
              </a:rPr>
              <a:t>избёнка» </a:t>
            </a:r>
          </a:p>
          <a:p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>
                <a:latin typeface="Bookman Old Style" pitchFamily="18" charset="0"/>
              </a:rPr>
              <a:t>«Чем больше в армии дубов — тем крепче наша оборона</a:t>
            </a:r>
            <a:r>
              <a:rPr lang="ru-RU" dirty="0" smtClean="0">
                <a:latin typeface="Bookman Old Style" pitchFamily="18" charset="0"/>
              </a:rPr>
              <a:t>»</a:t>
            </a:r>
          </a:p>
          <a:p>
            <a:endParaRPr lang="ru-RU" dirty="0">
              <a:latin typeface="Bookman Old Style" pitchFamily="18" charset="0"/>
            </a:endParaRPr>
          </a:p>
          <a:p>
            <a:r>
              <a:rPr lang="ru-RU" dirty="0">
                <a:latin typeface="Bookman Old Style" pitchFamily="18" charset="0"/>
              </a:rPr>
              <a:t>Английские:</a:t>
            </a:r>
          </a:p>
          <a:p>
            <a:r>
              <a:rPr lang="ru-RU" dirty="0">
                <a:latin typeface="Bookman Old Style" pitchFamily="18" charset="0"/>
              </a:rPr>
              <a:t>Большие дубы вырастают из маленьких желудей. - </a:t>
            </a:r>
            <a:r>
              <a:rPr lang="ru-RU" i="1" dirty="0" err="1">
                <a:latin typeface="Bookman Old Style" pitchFamily="18" charset="0"/>
              </a:rPr>
              <a:t>Great</a:t>
            </a: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>
                <a:latin typeface="Bookman Old Style" pitchFamily="18" charset="0"/>
              </a:rPr>
              <a:t>oaks</a:t>
            </a: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>
                <a:latin typeface="Bookman Old Style" pitchFamily="18" charset="0"/>
              </a:rPr>
              <a:t>from</a:t>
            </a: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>
                <a:latin typeface="Bookman Old Style" pitchFamily="18" charset="0"/>
              </a:rPr>
              <a:t>little</a:t>
            </a: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>
                <a:latin typeface="Bookman Old Style" pitchFamily="18" charset="0"/>
              </a:rPr>
              <a:t>acorns</a:t>
            </a: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 smtClean="0">
                <a:latin typeface="Bookman Old Style" pitchFamily="18" charset="0"/>
              </a:rPr>
              <a:t>grow</a:t>
            </a:r>
            <a:endParaRPr lang="ru-RU" i="1" dirty="0" smtClean="0">
              <a:latin typeface="Bookman Old Style" pitchFamily="18" charset="0"/>
            </a:endParaRPr>
          </a:p>
          <a:p>
            <a:endParaRPr lang="ru-RU" dirty="0">
              <a:latin typeface="Bookman Old Style" pitchFamily="18" charset="0"/>
            </a:endParaRPr>
          </a:p>
          <a:p>
            <a:r>
              <a:rPr lang="ru-RU" dirty="0">
                <a:latin typeface="Bookman Old Style" pitchFamily="18" charset="0"/>
              </a:rPr>
              <a:t>Буря валит дубы, а тростник не может сломать. - </a:t>
            </a:r>
            <a:r>
              <a:rPr lang="ru-RU" i="1" dirty="0" err="1">
                <a:latin typeface="Bookman Old Style" pitchFamily="18" charset="0"/>
              </a:rPr>
              <a:t>Oaks</a:t>
            </a: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>
                <a:latin typeface="Bookman Old Style" pitchFamily="18" charset="0"/>
              </a:rPr>
              <a:t>may</a:t>
            </a: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>
                <a:latin typeface="Bookman Old Style" pitchFamily="18" charset="0"/>
              </a:rPr>
              <a:t>fall</a:t>
            </a: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>
                <a:latin typeface="Bookman Old Style" pitchFamily="18" charset="0"/>
              </a:rPr>
              <a:t>when</a:t>
            </a: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>
                <a:latin typeface="Bookman Old Style" pitchFamily="18" charset="0"/>
              </a:rPr>
              <a:t>reeds</a:t>
            </a: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>
                <a:latin typeface="Bookman Old Style" pitchFamily="18" charset="0"/>
              </a:rPr>
              <a:t>stand</a:t>
            </a: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>
                <a:latin typeface="Bookman Old Style" pitchFamily="18" charset="0"/>
              </a:rPr>
              <a:t>the</a:t>
            </a:r>
            <a:r>
              <a:rPr lang="ru-RU" i="1" dirty="0">
                <a:latin typeface="Bookman Old Style" pitchFamily="18" charset="0"/>
              </a:rPr>
              <a:t> </a:t>
            </a:r>
            <a:r>
              <a:rPr lang="ru-RU" i="1" dirty="0" err="1">
                <a:latin typeface="Bookman Old Style" pitchFamily="18" charset="0"/>
              </a:rPr>
              <a:t>storm</a:t>
            </a:r>
            <a:r>
              <a:rPr lang="ru-RU" dirty="0">
                <a:latin typeface="Bookman Old Style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282" y="1700808"/>
            <a:ext cx="3569593" cy="46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Народные приметы</a:t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3960440" cy="3508977"/>
          </a:xfrm>
        </p:spPr>
        <p:txBody>
          <a:bodyPr>
            <a:noAutofit/>
          </a:bodyPr>
          <a:lstStyle/>
          <a:p>
            <a:r>
              <a:rPr lang="ru-RU" sz="1600" dirty="0">
                <a:latin typeface="Bookman Old Style" pitchFamily="18" charset="0"/>
              </a:rPr>
              <a:t>Дуб перед </a:t>
            </a:r>
            <a:r>
              <a:rPr lang="ru-RU" sz="1600" dirty="0" smtClean="0">
                <a:latin typeface="Bookman Old Style" pitchFamily="18" charset="0"/>
              </a:rPr>
              <a:t>ясенем </a:t>
            </a:r>
            <a:r>
              <a:rPr lang="ru-RU" sz="1600" dirty="0">
                <a:latin typeface="Bookman Old Style" pitchFamily="18" charset="0"/>
              </a:rPr>
              <a:t>лист пустит — к сухому </a:t>
            </a:r>
            <a:r>
              <a:rPr lang="ru-RU" sz="1600" dirty="0" smtClean="0">
                <a:latin typeface="Bookman Old Style" pitchFamily="18" charset="0"/>
              </a:rPr>
              <a:t>лету</a:t>
            </a:r>
          </a:p>
          <a:p>
            <a:endParaRPr lang="ru-RU" sz="1600" dirty="0">
              <a:latin typeface="Bookman Old Style" pitchFamily="18" charset="0"/>
            </a:endParaRPr>
          </a:p>
          <a:p>
            <a:r>
              <a:rPr lang="ru-RU" sz="1600" dirty="0">
                <a:latin typeface="Bookman Old Style" pitchFamily="18" charset="0"/>
              </a:rPr>
              <a:t>Много </a:t>
            </a:r>
            <a:r>
              <a:rPr lang="ru-RU" sz="1600" dirty="0" err="1">
                <a:latin typeface="Bookman Old Style" pitchFamily="18" charset="0"/>
              </a:rPr>
              <a:t>жёлудей</a:t>
            </a:r>
            <a:r>
              <a:rPr lang="ru-RU" sz="1600" dirty="0">
                <a:latin typeface="Bookman Old Style" pitchFamily="18" charset="0"/>
              </a:rPr>
              <a:t> на дубе — к строгой </a:t>
            </a:r>
            <a:r>
              <a:rPr lang="ru-RU" sz="1600" dirty="0" smtClean="0">
                <a:latin typeface="Bookman Old Style" pitchFamily="18" charset="0"/>
              </a:rPr>
              <a:t>зиме</a:t>
            </a:r>
          </a:p>
          <a:p>
            <a:endParaRPr lang="ru-RU" sz="1600" dirty="0">
              <a:latin typeface="Bookman Old Style" pitchFamily="18" charset="0"/>
            </a:endParaRPr>
          </a:p>
          <a:p>
            <a:r>
              <a:rPr lang="ru-RU" sz="1600" dirty="0">
                <a:latin typeface="Bookman Old Style" pitchFamily="18" charset="0"/>
              </a:rPr>
              <a:t>Не сей </a:t>
            </a:r>
            <a:r>
              <a:rPr lang="ru-RU" sz="1600" dirty="0" smtClean="0">
                <a:latin typeface="Bookman Old Style" pitchFamily="18" charset="0"/>
              </a:rPr>
              <a:t>пшеницы </a:t>
            </a:r>
            <a:r>
              <a:rPr lang="ru-RU" sz="1600" dirty="0">
                <a:latin typeface="Bookman Old Style" pitchFamily="18" charset="0"/>
              </a:rPr>
              <a:t>прежде дубового </a:t>
            </a:r>
            <a:r>
              <a:rPr lang="ru-RU" sz="1600" dirty="0" smtClean="0">
                <a:latin typeface="Bookman Old Style" pitchFamily="18" charset="0"/>
              </a:rPr>
              <a:t>листа</a:t>
            </a:r>
          </a:p>
          <a:p>
            <a:endParaRPr lang="ru-RU" sz="1600" dirty="0">
              <a:latin typeface="Bookman Old Style" pitchFamily="18" charset="0"/>
            </a:endParaRPr>
          </a:p>
          <a:p>
            <a:r>
              <a:rPr lang="ru-RU" sz="1600" dirty="0">
                <a:latin typeface="Bookman Old Style" pitchFamily="18" charset="0"/>
              </a:rPr>
              <a:t>Холодно, оттого что лист дуба </a:t>
            </a:r>
            <a:r>
              <a:rPr lang="ru-RU" sz="1600" dirty="0" smtClean="0">
                <a:latin typeface="Bookman Old Style" pitchFamily="18" charset="0"/>
              </a:rPr>
              <a:t>развёртывается</a:t>
            </a:r>
          </a:p>
          <a:p>
            <a:endParaRPr lang="ru-RU" sz="1600" dirty="0">
              <a:latin typeface="Bookman Old Style" pitchFamily="18" charset="0"/>
            </a:endParaRPr>
          </a:p>
          <a:p>
            <a:r>
              <a:rPr lang="ru-RU" sz="1600" dirty="0">
                <a:latin typeface="Bookman Old Style" pitchFamily="18" charset="0"/>
              </a:rPr>
              <a:t>Шумит зимой дубравушка — к </a:t>
            </a:r>
            <a:r>
              <a:rPr lang="ru-RU" sz="1600" dirty="0" smtClean="0">
                <a:latin typeface="Bookman Old Style" pitchFamily="18" charset="0"/>
              </a:rPr>
              <a:t>непогодушке</a:t>
            </a:r>
            <a:endParaRPr lang="ru-RU" sz="1600" dirty="0">
              <a:effectLst/>
              <a:latin typeface="Bookman Old Style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01344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21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Интересные факты</a:t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025" y="3446259"/>
            <a:ext cx="8026423" cy="3411741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2500" dirty="0" smtClean="0">
                <a:solidFill>
                  <a:schemeClr val="tx1"/>
                </a:solidFill>
                <a:latin typeface="Bookman Old Style" pitchFamily="18" charset="0"/>
              </a:rPr>
              <a:t>Король Падуб и Король Дуб</a:t>
            </a:r>
            <a:r>
              <a:rPr lang="ru-RU" sz="2500" dirty="0">
                <a:solidFill>
                  <a:schemeClr val="tx1"/>
                </a:solidFill>
                <a:latin typeface="Bookman Old Style" pitchFamily="18" charset="0"/>
              </a:rPr>
              <a:t> — персонажи </a:t>
            </a:r>
            <a:r>
              <a:rPr lang="ru-RU" sz="2500" dirty="0" smtClean="0">
                <a:solidFill>
                  <a:schemeClr val="tx1"/>
                </a:solidFill>
                <a:latin typeface="Bookman Old Style" pitchFamily="18" charset="0"/>
              </a:rPr>
              <a:t>английского фольклора, </a:t>
            </a:r>
            <a:r>
              <a:rPr lang="ru-RU" sz="2500" dirty="0">
                <a:solidFill>
                  <a:schemeClr val="tx1"/>
                </a:solidFill>
                <a:latin typeface="Bookman Old Style" pitchFamily="18" charset="0"/>
              </a:rPr>
              <a:t>извечные противники, каждому из которых принадлежит половина года</a:t>
            </a:r>
            <a:r>
              <a:rPr lang="ru-RU" sz="2500" dirty="0" smtClean="0">
                <a:solidFill>
                  <a:schemeClr val="tx1"/>
                </a:solidFill>
                <a:latin typeface="Bookman Old Style" pitchFamily="18" charset="0"/>
              </a:rPr>
              <a:t>.</a:t>
            </a:r>
            <a:endParaRPr lang="ru-RU" sz="25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just"/>
            <a:r>
              <a:rPr lang="ru-RU" sz="2500" dirty="0">
                <a:solidFill>
                  <a:schemeClr val="tx1"/>
                </a:solidFill>
                <a:latin typeface="Bookman Old Style" pitchFamily="18" charset="0"/>
              </a:rPr>
              <a:t>От </a:t>
            </a:r>
            <a:r>
              <a:rPr lang="ru-RU" sz="2500" dirty="0" smtClean="0">
                <a:solidFill>
                  <a:schemeClr val="tx1"/>
                </a:solidFill>
                <a:latin typeface="Bookman Old Style" pitchFamily="18" charset="0"/>
              </a:rPr>
              <a:t>бортов корабля, </a:t>
            </a:r>
            <a:r>
              <a:rPr lang="ru-RU" sz="2500" dirty="0">
                <a:solidFill>
                  <a:schemeClr val="tx1"/>
                </a:solidFill>
                <a:latin typeface="Bookman Old Style" pitchFamily="18" charset="0"/>
              </a:rPr>
              <a:t>сделанных </a:t>
            </a:r>
            <a:r>
              <a:rPr lang="ru-RU" sz="2500" dirty="0" smtClean="0">
                <a:solidFill>
                  <a:schemeClr val="tx1"/>
                </a:solidFill>
                <a:latin typeface="Bookman Old Style" pitchFamily="18" charset="0"/>
              </a:rPr>
              <a:t>из </a:t>
            </a:r>
            <a:r>
              <a:rPr lang="ru-RU" sz="2500" dirty="0" err="1" smtClean="0">
                <a:solidFill>
                  <a:schemeClr val="tx1"/>
                </a:solidFill>
                <a:latin typeface="Bookman Old Style" pitchFamily="18" charset="0"/>
              </a:rPr>
              <a:t>вирджинского</a:t>
            </a:r>
            <a:r>
              <a:rPr lang="ru-RU" sz="2500" dirty="0" smtClean="0">
                <a:solidFill>
                  <a:schemeClr val="tx1"/>
                </a:solidFill>
                <a:latin typeface="Bookman Old Style" pitchFamily="18" charset="0"/>
              </a:rPr>
              <a:t> дуба, </a:t>
            </a:r>
            <a:r>
              <a:rPr lang="ru-RU" sz="2500" dirty="0">
                <a:solidFill>
                  <a:schemeClr val="tx1"/>
                </a:solidFill>
                <a:latin typeface="Bookman Old Style" pitchFamily="18" charset="0"/>
              </a:rPr>
              <a:t>могли отскакивать даже выпущенные из пушек </a:t>
            </a:r>
            <a:r>
              <a:rPr lang="ru-RU" sz="2500" dirty="0" smtClean="0">
                <a:solidFill>
                  <a:schemeClr val="tx1"/>
                </a:solidFill>
                <a:latin typeface="Bookman Old Style" pitchFamily="18" charset="0"/>
              </a:rPr>
              <a:t>ядра.</a:t>
            </a:r>
            <a:endParaRPr lang="ru-RU" sz="25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just"/>
            <a:r>
              <a:rPr lang="ru-RU" sz="2500" dirty="0">
                <a:solidFill>
                  <a:schemeClr val="tx1"/>
                </a:solidFill>
                <a:latin typeface="Bookman Old Style" pitchFamily="18" charset="0"/>
              </a:rPr>
              <a:t>По преданию, православный монах Тихон жил до основания монастыря в дупле могучего дуба. Монастырь, основанный им, носит имя Тихонова </a:t>
            </a:r>
            <a:r>
              <a:rPr lang="ru-RU" sz="2500" dirty="0" smtClean="0">
                <a:solidFill>
                  <a:schemeClr val="tx1"/>
                </a:solidFill>
                <a:latin typeface="Bookman Old Style" pitchFamily="18" charset="0"/>
              </a:rPr>
              <a:t>пустынь.</a:t>
            </a:r>
            <a:endParaRPr lang="ru-RU" sz="25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just"/>
            <a:r>
              <a:rPr lang="ru-RU" sz="2500" dirty="0">
                <a:solidFill>
                  <a:schemeClr val="tx1"/>
                </a:solidFill>
                <a:latin typeface="Bookman Old Style" pitchFamily="18" charset="0"/>
              </a:rPr>
              <a:t>Во Франции растёт дуб, в дупле которого устроена небольшая комната шириной около трёх с половиной метров. В самой толстой стенке дупла вырезана небольшая скамейка. Через небольшое оконце в каморку проникает дневной свет. По самым скромным подсчётам гигантскому дубу более двух тысяч </a:t>
            </a:r>
            <a:r>
              <a:rPr lang="ru-RU" sz="2500" dirty="0" smtClean="0">
                <a:solidFill>
                  <a:schemeClr val="tx1"/>
                </a:solidFill>
                <a:latin typeface="Bookman Old Style" pitchFamily="18" charset="0"/>
              </a:rPr>
              <a:t>лет.</a:t>
            </a:r>
            <a:endParaRPr lang="ru-RU" sz="25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just"/>
            <a:r>
              <a:rPr lang="ru-RU" sz="2500" dirty="0">
                <a:solidFill>
                  <a:schemeClr val="tx1"/>
                </a:solidFill>
                <a:latin typeface="Bookman Old Style" pitchFamily="18" charset="0"/>
              </a:rPr>
              <a:t>В одном болгарском селе молния попала в древний дуб и дерево сгорело дотла. Когда местные жители стали разносить золу по своим огородам, то обнаружили в ней металлический сосуд, полный золотых турецких монет. Этим монетам было более трёхсот лет. Клад, по-видимому, был спрятан в дупле могучего дерева. И если бы молния обошла его стороной, то дуб до сих пор хранил бы свою </a:t>
            </a:r>
            <a:r>
              <a:rPr lang="ru-RU" sz="2500" dirty="0" smtClean="0">
                <a:solidFill>
                  <a:schemeClr val="tx1"/>
                </a:solidFill>
                <a:latin typeface="Bookman Old Style" pitchFamily="18" charset="0"/>
              </a:rPr>
              <a:t>тайну.</a:t>
            </a:r>
            <a:endParaRPr lang="ru-RU" sz="2500" dirty="0">
              <a:solidFill>
                <a:schemeClr val="tx1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259228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637" y="1268760"/>
            <a:ext cx="237626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855" y="1268760"/>
            <a:ext cx="180020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16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Петр </a:t>
            </a:r>
            <a:r>
              <a:rPr lang="en-US" dirty="0" smtClean="0"/>
              <a:t>I </a:t>
            </a:r>
            <a:r>
              <a:rPr lang="ru-RU" dirty="0" smtClean="0"/>
              <a:t>и </a:t>
            </a:r>
            <a:br>
              <a:rPr lang="ru-RU" dirty="0" smtClean="0"/>
            </a:br>
            <a:r>
              <a:rPr lang="ru-RU" dirty="0" smtClean="0"/>
              <a:t>Воронеж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3" y="2323652"/>
            <a:ext cx="3456500" cy="3508977"/>
          </a:xfrm>
        </p:spPr>
        <p:txBody>
          <a:bodyPr/>
          <a:lstStyle/>
          <a:p>
            <a:r>
              <a:rPr lang="ru-RU" dirty="0" smtClean="0"/>
              <a:t>Воронеж – колыбель Российского флота		</a:t>
            </a:r>
          </a:p>
          <a:p>
            <a:r>
              <a:rPr lang="ru-RU" dirty="0" smtClean="0"/>
              <a:t>Шипов лес от </a:t>
            </a:r>
          </a:p>
          <a:p>
            <a:pPr marL="68580" indent="0">
              <a:buNone/>
            </a:pPr>
            <a:r>
              <a:rPr lang="ru-RU" dirty="0" smtClean="0"/>
              <a:t>англ. </a:t>
            </a:r>
            <a:r>
              <a:rPr lang="ru-RU" dirty="0" err="1" smtClean="0"/>
              <a:t>ship</a:t>
            </a:r>
            <a:r>
              <a:rPr lang="ru-RU" dirty="0" smtClean="0"/>
              <a:t> </a:t>
            </a:r>
            <a:r>
              <a:rPr lang="ru-RU" dirty="0"/>
              <a:t>— корабль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042" y="764704"/>
            <a:ext cx="4273918" cy="55805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199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121</TotalTime>
  <Words>310</Words>
  <Application>Microsoft Office PowerPoint</Application>
  <PresentationFormat>Экран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Остин</vt:lpstr>
      <vt:lpstr>Презентация PowerPoint</vt:lpstr>
      <vt:lpstr>Воронеж:</vt:lpstr>
      <vt:lpstr>Презентация PowerPoint</vt:lpstr>
      <vt:lpstr>Дуб в устном народном творчестве </vt:lpstr>
      <vt:lpstr>Поэма  Г. Лонгфелло   «Песнь о Гайавате»  </vt:lpstr>
      <vt:lpstr>Дуб в пословицах и поговорках </vt:lpstr>
      <vt:lpstr>Народные приметы </vt:lpstr>
      <vt:lpstr>Интересные факты </vt:lpstr>
      <vt:lpstr>Петр I и  Воронеж</vt:lpstr>
      <vt:lpstr>Шипов лес</vt:lpstr>
      <vt:lpstr>Презентация PowerPoint</vt:lpstr>
      <vt:lpstr>Геральдика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Дуб как символ Воронежской области</dc:title>
  <dc:creator>Катрин</dc:creator>
  <cp:lastModifiedBy>user</cp:lastModifiedBy>
  <cp:revision>15</cp:revision>
  <dcterms:created xsi:type="dcterms:W3CDTF">2012-11-19T15:51:18Z</dcterms:created>
  <dcterms:modified xsi:type="dcterms:W3CDTF">2012-11-21T17:35:52Z</dcterms:modified>
</cp:coreProperties>
</file>